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64" r:id="rId3"/>
    <p:sldId id="265" r:id="rId4"/>
    <p:sldId id="258" r:id="rId5"/>
    <p:sldId id="269" r:id="rId6"/>
    <p:sldId id="273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589"/>
    <a:srgbClr val="FF6C22"/>
    <a:srgbClr val="0089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434" autoAdjust="0"/>
  </p:normalViewPr>
  <p:slideViewPr>
    <p:cSldViewPr>
      <p:cViewPr varScale="1">
        <p:scale>
          <a:sx n="82" d="100"/>
          <a:sy n="82" d="100"/>
        </p:scale>
        <p:origin x="-595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F9D3-A053-4AAC-A75B-AD93D58BD950}" type="datetimeFigureOut">
              <a:rPr lang="en-GB" smtClean="0"/>
              <a:pPr/>
              <a:t>05/11/2017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5B89E-B8E5-4E07-AB3A-5CA4959E1E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378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5B89E-B8E5-4E07-AB3A-5CA4959E1EF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512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05-Nov-17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05-Nov-17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05-Nov-17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05-Nov-17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4662"/>
            <a:ext cx="80721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"/>
            <a:ext cx="9144000" cy="6850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63" y="228600"/>
            <a:ext cx="2257508" cy="981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Myriad Pro" panose="020B050303040302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50" Type="http://schemas.openxmlformats.org/officeDocument/2006/relationships/image" Target="../media/image51.png"/><Relationship Id="rId55" Type="http://schemas.openxmlformats.org/officeDocument/2006/relationships/image" Target="../media/image56.jpeg"/><Relationship Id="rId63" Type="http://schemas.openxmlformats.org/officeDocument/2006/relationships/image" Target="../media/image64.png"/><Relationship Id="rId68" Type="http://schemas.openxmlformats.org/officeDocument/2006/relationships/image" Target="../media/image69.jpeg"/><Relationship Id="rId76" Type="http://schemas.openxmlformats.org/officeDocument/2006/relationships/image" Target="../media/image77.png"/><Relationship Id="rId84" Type="http://schemas.openxmlformats.org/officeDocument/2006/relationships/image" Target="../media/image85.png"/><Relationship Id="rId89" Type="http://schemas.openxmlformats.org/officeDocument/2006/relationships/image" Target="../media/image90.jpe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92" Type="http://schemas.openxmlformats.org/officeDocument/2006/relationships/image" Target="../media/image9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jpe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74" Type="http://schemas.openxmlformats.org/officeDocument/2006/relationships/image" Target="../media/image75.jpeg"/><Relationship Id="rId79" Type="http://schemas.openxmlformats.org/officeDocument/2006/relationships/image" Target="../media/image80.jpeg"/><Relationship Id="rId87" Type="http://schemas.openxmlformats.org/officeDocument/2006/relationships/image" Target="../media/image88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82" Type="http://schemas.openxmlformats.org/officeDocument/2006/relationships/image" Target="../media/image83.jpeg"/><Relationship Id="rId90" Type="http://schemas.openxmlformats.org/officeDocument/2006/relationships/image" Target="../media/image91.jpe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jpeg"/><Relationship Id="rId56" Type="http://schemas.openxmlformats.org/officeDocument/2006/relationships/image" Target="../media/image57.jpeg"/><Relationship Id="rId64" Type="http://schemas.openxmlformats.org/officeDocument/2006/relationships/image" Target="../media/image65.png"/><Relationship Id="rId69" Type="http://schemas.openxmlformats.org/officeDocument/2006/relationships/image" Target="../media/image70.jpeg"/><Relationship Id="rId77" Type="http://schemas.openxmlformats.org/officeDocument/2006/relationships/image" Target="../media/image78.jpe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jpeg"/><Relationship Id="rId80" Type="http://schemas.openxmlformats.org/officeDocument/2006/relationships/image" Target="../media/image81.jpeg"/><Relationship Id="rId85" Type="http://schemas.openxmlformats.org/officeDocument/2006/relationships/image" Target="../media/image86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jpeg"/><Relationship Id="rId59" Type="http://schemas.openxmlformats.org/officeDocument/2006/relationships/image" Target="../media/image60.jpeg"/><Relationship Id="rId67" Type="http://schemas.openxmlformats.org/officeDocument/2006/relationships/image" Target="../media/image68.jpeg"/><Relationship Id="rId20" Type="http://schemas.openxmlformats.org/officeDocument/2006/relationships/image" Target="../media/image21.png"/><Relationship Id="rId41" Type="http://schemas.openxmlformats.org/officeDocument/2006/relationships/image" Target="../media/image42.jpe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jpeg"/><Relationship Id="rId83" Type="http://schemas.openxmlformats.org/officeDocument/2006/relationships/image" Target="../media/image84.jpeg"/><Relationship Id="rId88" Type="http://schemas.openxmlformats.org/officeDocument/2006/relationships/image" Target="../media/image89.jpeg"/><Relationship Id="rId91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jpeg"/><Relationship Id="rId60" Type="http://schemas.openxmlformats.org/officeDocument/2006/relationships/image" Target="../media/image61.png"/><Relationship Id="rId65" Type="http://schemas.openxmlformats.org/officeDocument/2006/relationships/image" Target="../media/image66.jpeg"/><Relationship Id="rId73" Type="http://schemas.openxmlformats.org/officeDocument/2006/relationships/image" Target="../media/image74.jpeg"/><Relationship Id="rId78" Type="http://schemas.openxmlformats.org/officeDocument/2006/relationships/image" Target="../media/image79.jpeg"/><Relationship Id="rId81" Type="http://schemas.openxmlformats.org/officeDocument/2006/relationships/image" Target="../media/image82.jpeg"/><Relationship Id="rId86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5.jpeg"/><Relationship Id="rId3" Type="http://schemas.openxmlformats.org/officeDocument/2006/relationships/image" Target="../media/image95.png"/><Relationship Id="rId7" Type="http://schemas.openxmlformats.org/officeDocument/2006/relationships/image" Target="../media/image99.jpeg"/><Relationship Id="rId12" Type="http://schemas.openxmlformats.org/officeDocument/2006/relationships/image" Target="../media/image104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103.jpeg"/><Relationship Id="rId5" Type="http://schemas.openxmlformats.org/officeDocument/2006/relationships/image" Target="../media/image9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ancer52.org.uk" TargetMode="External"/><Relationship Id="rId2" Type="http://schemas.openxmlformats.org/officeDocument/2006/relationships/hyperlink" Target="http://www.cancer52.org.uk/supporting-cancer-alliances-2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6958"/>
            <a:ext cx="1109472" cy="656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33652" y="5822860"/>
            <a:ext cx="826007" cy="656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9789" y="2522149"/>
            <a:ext cx="1434084" cy="656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8196" y="4896372"/>
            <a:ext cx="2880360" cy="658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2226" y="1263658"/>
            <a:ext cx="1434084" cy="656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53032" y="5648540"/>
            <a:ext cx="1434083" cy="656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8533" y="1786965"/>
            <a:ext cx="1434084" cy="6568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52939" y="3263312"/>
            <a:ext cx="1434084" cy="655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4683" y="2946541"/>
            <a:ext cx="1434084" cy="6568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44848" y="1890706"/>
            <a:ext cx="1434084" cy="6568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34622" y="3637399"/>
            <a:ext cx="1179575" cy="656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63252" y="2442837"/>
            <a:ext cx="1432560" cy="6568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15886" y="5796668"/>
            <a:ext cx="1434084" cy="6568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14870" y="4204284"/>
            <a:ext cx="1164335" cy="6568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07492" y="697280"/>
            <a:ext cx="1434084" cy="6568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41472" y="2724330"/>
            <a:ext cx="1434083" cy="6568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4788" y="894656"/>
            <a:ext cx="1434084" cy="6568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7987" y="4328033"/>
            <a:ext cx="1434084" cy="6568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70073" y="3659350"/>
            <a:ext cx="1434084" cy="6568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58023" y="5372034"/>
            <a:ext cx="1434084" cy="6568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21040" y="2662342"/>
            <a:ext cx="1260348" cy="6553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42597" y="2188791"/>
            <a:ext cx="1434084" cy="6568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56421" y="4857505"/>
            <a:ext cx="1434084" cy="6553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34619" y="4669816"/>
            <a:ext cx="1432560" cy="6568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5164" y="6176494"/>
            <a:ext cx="1551979" cy="6578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55580" y="2898688"/>
            <a:ext cx="1158617" cy="65684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53371" y="5046254"/>
            <a:ext cx="1397508" cy="6568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88671" y="5077525"/>
            <a:ext cx="1434083" cy="6568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58681" y="4864231"/>
            <a:ext cx="1434084" cy="6568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57548" y="4962828"/>
            <a:ext cx="1262469" cy="6020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90697" y="6323387"/>
            <a:ext cx="1434083" cy="62941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67936" y="845136"/>
            <a:ext cx="1155543" cy="4922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61890" y="6486899"/>
            <a:ext cx="1365503" cy="2685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00873" y="4797511"/>
            <a:ext cx="1465028" cy="7000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9120" y="2121692"/>
            <a:ext cx="1434083" cy="65684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9831" y="1211853"/>
            <a:ext cx="1246783" cy="45535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54950" y="4001622"/>
            <a:ext cx="1152143" cy="52578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51735" y="6542002"/>
            <a:ext cx="1338962" cy="26282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title" idx="4294967295"/>
          </p:nvPr>
        </p:nvSpPr>
        <p:spPr>
          <a:xfrm>
            <a:off x="230336" y="173260"/>
            <a:ext cx="655146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3200" b="1" dirty="0" smtClean="0">
                <a:solidFill>
                  <a:srgbClr val="009589"/>
                </a:solidFill>
                <a:latin typeface="Myriad Pro" panose="020B0503030403020204" pitchFamily="34" charset="0"/>
                <a:cs typeface="Calibri"/>
              </a:rPr>
              <a:t>Who we are – nearly 100 members</a:t>
            </a:r>
            <a:endParaRPr sz="3200" b="1" dirty="0">
              <a:solidFill>
                <a:srgbClr val="009589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754879" y="993744"/>
            <a:ext cx="728472" cy="41452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96323" y="3587022"/>
            <a:ext cx="693753" cy="36050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67900" y="4440849"/>
            <a:ext cx="929639" cy="5212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66103" y="1696166"/>
            <a:ext cx="2843783" cy="88849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166103" y="1640149"/>
            <a:ext cx="2844165" cy="1019428"/>
          </a:xfrm>
          <a:prstGeom prst="roundRect">
            <a:avLst/>
          </a:prstGeom>
          <a:solidFill>
            <a:srgbClr val="FF6C22"/>
          </a:solidFill>
          <a:ln w="9144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59055" rIns="0" bIns="0" rtlCol="0" anchor="ctr">
            <a:spAutoFit/>
          </a:bodyPr>
          <a:lstStyle/>
          <a:p>
            <a:pPr marL="121920" marR="112395" indent="-635" algn="ctr">
              <a:lnSpc>
                <a:spcPct val="100000"/>
              </a:lnSpc>
              <a:spcBef>
                <a:spcPts val="465"/>
              </a:spcBef>
            </a:pP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Nearly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40% </a:t>
            </a: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of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our members  </a:t>
            </a:r>
            <a:r>
              <a:rPr sz="1400" spc="-1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have </a:t>
            </a: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an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income stream </a:t>
            </a: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of less  than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£200,000; two-thirds </a:t>
            </a:r>
            <a:r>
              <a:rPr sz="1400" spc="-1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have  </a:t>
            </a: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an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income </a:t>
            </a: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of less than</a:t>
            </a:r>
            <a:r>
              <a:rPr sz="1400" spc="-2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£1m</a:t>
            </a:r>
            <a:endParaRPr sz="1400" dirty="0">
              <a:solidFill>
                <a:schemeClr val="bg1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79831" y="5608839"/>
            <a:ext cx="2141220" cy="1034326"/>
          </a:xfrm>
          <a:prstGeom prst="roundRect">
            <a:avLst/>
          </a:prstGeom>
          <a:solidFill>
            <a:srgbClr val="FF6C22"/>
          </a:solidFill>
          <a:ln w="9144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72390" rIns="0" bIns="0" rtlCol="0" anchor="ctr">
            <a:spAutoFit/>
          </a:bodyPr>
          <a:lstStyle/>
          <a:p>
            <a:pPr marL="160020" marR="154940" indent="1270" algn="ctr">
              <a:lnSpc>
                <a:spcPct val="100000"/>
              </a:lnSpc>
              <a:spcBef>
                <a:spcPts val="570"/>
              </a:spcBef>
            </a:pP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The majority of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our  members </a:t>
            </a:r>
            <a:r>
              <a:rPr sz="1400" spc="-1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are </a:t>
            </a: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small 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patient support group  </a:t>
            </a: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charities</a:t>
            </a:r>
            <a:endParaRPr sz="1400" dirty="0">
              <a:solidFill>
                <a:schemeClr val="bg1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10395" y="1611718"/>
            <a:ext cx="728472" cy="31851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51186" y="3165361"/>
            <a:ext cx="564130" cy="46227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220967" y="2757632"/>
            <a:ext cx="432815" cy="40690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997273" y="3227234"/>
            <a:ext cx="1950720" cy="851297"/>
          </a:xfrm>
          <a:prstGeom prst="roundRect">
            <a:avLst/>
          </a:prstGeom>
          <a:solidFill>
            <a:srgbClr val="FF6C22"/>
          </a:solidFill>
          <a:ln w="9144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1920" rIns="0" bIns="0" rtlCol="0" anchor="t">
            <a:spAutoFit/>
          </a:bodyPr>
          <a:lstStyle/>
          <a:p>
            <a:pPr marL="163830" marR="158750" algn="ctr">
              <a:lnSpc>
                <a:spcPct val="100000"/>
              </a:lnSpc>
              <a:spcBef>
                <a:spcPts val="960"/>
              </a:spcBef>
            </a:pP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Nearly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300 </a:t>
            </a:r>
            <a:r>
              <a:rPr sz="14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types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of  cancer </a:t>
            </a:r>
            <a:r>
              <a:rPr sz="1400" spc="-1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are covered 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by our</a:t>
            </a:r>
            <a:r>
              <a:rPr sz="1400" spc="-5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 </a:t>
            </a:r>
            <a:r>
              <a:rPr sz="14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members</a:t>
            </a:r>
            <a:endParaRPr sz="1400" dirty="0">
              <a:solidFill>
                <a:schemeClr val="bg1"/>
              </a:solidFill>
              <a:latin typeface="Myriad Pro" panose="020B0503030403020204" pitchFamily="34" charset="0"/>
              <a:cs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4007071" y="936662"/>
            <a:ext cx="500500" cy="5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 descr="http://www.cancer52.org.uk/wp-content/uploads/2016/06/Trekstock-e1467061456101.png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8390354" y="6221752"/>
            <a:ext cx="511574" cy="542268"/>
          </a:xfrm>
          <a:prstGeom prst="rect">
            <a:avLst/>
          </a:prstGeom>
          <a:noFill/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24" y="1850477"/>
            <a:ext cx="848904" cy="63667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6" y="2739918"/>
            <a:ext cx="711864" cy="396777"/>
          </a:xfrm>
          <a:prstGeom prst="rect">
            <a:avLst/>
          </a:prstGeom>
        </p:spPr>
      </p:pic>
      <p:pic>
        <p:nvPicPr>
          <p:cNvPr id="5120" name="Picture 5119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68" y="4033961"/>
            <a:ext cx="1476967" cy="302107"/>
          </a:xfrm>
          <a:prstGeom prst="rect">
            <a:avLst/>
          </a:prstGeom>
        </p:spPr>
      </p:pic>
      <p:pic>
        <p:nvPicPr>
          <p:cNvPr id="5121" name="Picture 5120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34" y="4584468"/>
            <a:ext cx="1029572" cy="275125"/>
          </a:xfrm>
          <a:prstGeom prst="rect">
            <a:avLst/>
          </a:prstGeom>
        </p:spPr>
      </p:pic>
      <p:pic>
        <p:nvPicPr>
          <p:cNvPr id="5122" name="Picture 5121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94" y="1682602"/>
            <a:ext cx="961575" cy="384630"/>
          </a:xfrm>
          <a:prstGeom prst="rect">
            <a:avLst/>
          </a:prstGeom>
        </p:spPr>
      </p:pic>
      <p:pic>
        <p:nvPicPr>
          <p:cNvPr id="5124" name="Picture 5123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26" y="4185051"/>
            <a:ext cx="1034797" cy="353048"/>
          </a:xfrm>
          <a:prstGeom prst="rect">
            <a:avLst/>
          </a:prstGeom>
        </p:spPr>
      </p:pic>
      <p:pic>
        <p:nvPicPr>
          <p:cNvPr id="5126" name="Picture 5125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50" y="4626261"/>
            <a:ext cx="1028119" cy="709402"/>
          </a:xfrm>
          <a:prstGeom prst="rect">
            <a:avLst/>
          </a:prstGeom>
        </p:spPr>
      </p:pic>
      <p:pic>
        <p:nvPicPr>
          <p:cNvPr id="5129" name="Picture 5128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1285015" y="2012708"/>
            <a:ext cx="803849" cy="487871"/>
          </a:xfrm>
          <a:prstGeom prst="rect">
            <a:avLst/>
          </a:prstGeom>
        </p:spPr>
      </p:pic>
      <p:pic>
        <p:nvPicPr>
          <p:cNvPr id="5130" name="Picture 5129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46" y="3434590"/>
            <a:ext cx="904819" cy="451644"/>
          </a:xfrm>
          <a:prstGeom prst="rect">
            <a:avLst/>
          </a:prstGeom>
        </p:spPr>
      </p:pic>
      <p:pic>
        <p:nvPicPr>
          <p:cNvPr id="5131" name="Picture 5130"/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53" y="1390351"/>
            <a:ext cx="818151" cy="509214"/>
          </a:xfrm>
          <a:prstGeom prst="rect">
            <a:avLst/>
          </a:prstGeom>
        </p:spPr>
      </p:pic>
      <p:pic>
        <p:nvPicPr>
          <p:cNvPr id="5132" name="Picture 5131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48" y="5840060"/>
            <a:ext cx="974759" cy="308276"/>
          </a:xfrm>
          <a:prstGeom prst="rect">
            <a:avLst/>
          </a:prstGeom>
        </p:spPr>
      </p:pic>
      <p:pic>
        <p:nvPicPr>
          <p:cNvPr id="5133" name="Picture 5132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97" y="4360264"/>
            <a:ext cx="835206" cy="404456"/>
          </a:xfrm>
          <a:prstGeom prst="rect">
            <a:avLst/>
          </a:prstGeom>
        </p:spPr>
      </p:pic>
      <p:pic>
        <p:nvPicPr>
          <p:cNvPr id="5134" name="Picture 5133"/>
          <p:cNvPicPr>
            <a:picLocks noChangeAspect="1"/>
          </p:cNvPicPr>
          <p:nvPr/>
        </p:nvPicPr>
        <p:blipFill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58" y="2523653"/>
            <a:ext cx="790959" cy="502755"/>
          </a:xfrm>
          <a:prstGeom prst="rect">
            <a:avLst/>
          </a:prstGeom>
        </p:spPr>
      </p:pic>
      <p:pic>
        <p:nvPicPr>
          <p:cNvPr id="5135" name="Picture 5134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65" y="4965283"/>
            <a:ext cx="508415" cy="508415"/>
          </a:xfrm>
          <a:prstGeom prst="rect">
            <a:avLst/>
          </a:prstGeom>
        </p:spPr>
      </p:pic>
      <p:pic>
        <p:nvPicPr>
          <p:cNvPr id="5136" name="Picture 5135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9" y="3809421"/>
            <a:ext cx="893570" cy="376650"/>
          </a:xfrm>
          <a:prstGeom prst="rect">
            <a:avLst/>
          </a:prstGeom>
        </p:spPr>
      </p:pic>
      <p:pic>
        <p:nvPicPr>
          <p:cNvPr id="5137" name="Picture 5136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497" y="2773217"/>
            <a:ext cx="708715" cy="475648"/>
          </a:xfrm>
          <a:prstGeom prst="rect">
            <a:avLst/>
          </a:prstGeom>
        </p:spPr>
      </p:pic>
      <p:pic>
        <p:nvPicPr>
          <p:cNvPr id="5138" name="Picture 5137"/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41" y="1134810"/>
            <a:ext cx="503592" cy="623963"/>
          </a:xfrm>
          <a:prstGeom prst="rect">
            <a:avLst/>
          </a:prstGeom>
        </p:spPr>
      </p:pic>
      <p:pic>
        <p:nvPicPr>
          <p:cNvPr id="5140" name="Picture 5139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3" y="2591587"/>
            <a:ext cx="603851" cy="603851"/>
          </a:xfrm>
          <a:prstGeom prst="rect">
            <a:avLst/>
          </a:prstGeom>
        </p:spPr>
      </p:pic>
      <p:pic>
        <p:nvPicPr>
          <p:cNvPr id="5142" name="Picture 5141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9" y="4269945"/>
            <a:ext cx="570273" cy="570273"/>
          </a:xfrm>
          <a:prstGeom prst="rect">
            <a:avLst/>
          </a:prstGeom>
        </p:spPr>
      </p:pic>
      <p:pic>
        <p:nvPicPr>
          <p:cNvPr id="5143" name="Picture 5142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87" y="1552885"/>
            <a:ext cx="1114526" cy="307670"/>
          </a:xfrm>
          <a:prstGeom prst="rect">
            <a:avLst/>
          </a:prstGeom>
        </p:spPr>
      </p:pic>
      <p:pic>
        <p:nvPicPr>
          <p:cNvPr id="5144" name="Picture 5143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6" y="3771391"/>
            <a:ext cx="887625" cy="423471"/>
          </a:xfrm>
          <a:prstGeom prst="rect">
            <a:avLst/>
          </a:prstGeom>
        </p:spPr>
      </p:pic>
      <p:pic>
        <p:nvPicPr>
          <p:cNvPr id="5146" name="Picture 5145"/>
          <p:cNvPicPr>
            <a:picLocks noChangeAspect="1"/>
          </p:cNvPicPr>
          <p:nvPr/>
        </p:nvPicPr>
        <p:blipFill>
          <a:blip r:embed="rId71" cstate="print"/>
          <a:stretch>
            <a:fillRect/>
          </a:stretch>
        </p:blipFill>
        <p:spPr>
          <a:xfrm>
            <a:off x="7803641" y="1272278"/>
            <a:ext cx="1089933" cy="253041"/>
          </a:xfrm>
          <a:prstGeom prst="rect">
            <a:avLst/>
          </a:prstGeom>
        </p:spPr>
      </p:pic>
      <p:pic>
        <p:nvPicPr>
          <p:cNvPr id="5147" name="Picture 5146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93" y="5245043"/>
            <a:ext cx="812167" cy="499235"/>
          </a:xfrm>
          <a:prstGeom prst="rect">
            <a:avLst/>
          </a:prstGeom>
        </p:spPr>
      </p:pic>
      <p:pic>
        <p:nvPicPr>
          <p:cNvPr id="5148" name="Picture 5147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41" y="5496628"/>
            <a:ext cx="1188720" cy="247650"/>
          </a:xfrm>
          <a:prstGeom prst="rect">
            <a:avLst/>
          </a:prstGeom>
        </p:spPr>
      </p:pic>
      <p:pic>
        <p:nvPicPr>
          <p:cNvPr id="5149" name="Picture 5148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01" y="2636823"/>
            <a:ext cx="973898" cy="320095"/>
          </a:xfrm>
          <a:prstGeom prst="rect">
            <a:avLst/>
          </a:prstGeom>
        </p:spPr>
      </p:pic>
      <p:pic>
        <p:nvPicPr>
          <p:cNvPr id="5150" name="Picture 5149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57" y="3271214"/>
            <a:ext cx="790508" cy="427926"/>
          </a:xfrm>
          <a:prstGeom prst="rect">
            <a:avLst/>
          </a:prstGeom>
        </p:spPr>
      </p:pic>
      <p:pic>
        <p:nvPicPr>
          <p:cNvPr id="5151" name="Picture 5150"/>
          <p:cNvPicPr>
            <a:picLocks noChangeAspect="1"/>
          </p:cNvPicPr>
          <p:nvPr/>
        </p:nvPicPr>
        <p:blipFill>
          <a:blip r:embed="rId7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813" y="6113462"/>
            <a:ext cx="456748" cy="734156"/>
          </a:xfrm>
          <a:prstGeom prst="rect">
            <a:avLst/>
          </a:prstGeom>
        </p:spPr>
      </p:pic>
      <p:pic>
        <p:nvPicPr>
          <p:cNvPr id="5152" name="Picture 5151"/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9" y="6262941"/>
            <a:ext cx="1175000" cy="219259"/>
          </a:xfrm>
          <a:prstGeom prst="rect">
            <a:avLst/>
          </a:prstGeom>
        </p:spPr>
      </p:pic>
      <p:pic>
        <p:nvPicPr>
          <p:cNvPr id="5153" name="Picture 5152"/>
          <p:cNvPicPr>
            <a:picLocks noChangeAspect="1"/>
          </p:cNvPicPr>
          <p:nvPr/>
        </p:nvPicPr>
        <p:blipFill>
          <a:blip r:embed="rId7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77" y="4779694"/>
            <a:ext cx="880878" cy="627862"/>
          </a:xfrm>
          <a:prstGeom prst="rect">
            <a:avLst/>
          </a:prstGeom>
        </p:spPr>
      </p:pic>
      <p:pic>
        <p:nvPicPr>
          <p:cNvPr id="5155" name="Picture 5154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48" y="1216569"/>
            <a:ext cx="1252007" cy="399077"/>
          </a:xfrm>
          <a:prstGeom prst="rect">
            <a:avLst/>
          </a:prstGeom>
        </p:spPr>
      </p:pic>
      <p:pic>
        <p:nvPicPr>
          <p:cNvPr id="5156" name="Picture 5155"/>
          <p:cNvPicPr>
            <a:picLocks noChangeAspect="1"/>
          </p:cNvPicPr>
          <p:nvPr/>
        </p:nvPicPr>
        <p:blipFill>
          <a:blip r:embed="rId8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95" y="4169039"/>
            <a:ext cx="680657" cy="327167"/>
          </a:xfrm>
          <a:prstGeom prst="rect">
            <a:avLst/>
          </a:prstGeom>
        </p:spPr>
      </p:pic>
      <p:pic>
        <p:nvPicPr>
          <p:cNvPr id="5157" name="Picture 5156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38" y="5564951"/>
            <a:ext cx="1151499" cy="222665"/>
          </a:xfrm>
          <a:prstGeom prst="rect">
            <a:avLst/>
          </a:prstGeom>
        </p:spPr>
      </p:pic>
      <p:pic>
        <p:nvPicPr>
          <p:cNvPr id="5158" name="Picture 5157"/>
          <p:cNvPicPr>
            <a:picLocks noChangeAspect="1"/>
          </p:cNvPicPr>
          <p:nvPr/>
        </p:nvPicPr>
        <p:blipFill>
          <a:blip r:embed="rId8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27" y="3312197"/>
            <a:ext cx="454283" cy="478511"/>
          </a:xfrm>
          <a:prstGeom prst="rect">
            <a:avLst/>
          </a:prstGeom>
        </p:spPr>
      </p:pic>
      <p:pic>
        <p:nvPicPr>
          <p:cNvPr id="5159" name="Picture 5158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21" y="2178010"/>
            <a:ext cx="1007676" cy="217188"/>
          </a:xfrm>
          <a:prstGeom prst="rect">
            <a:avLst/>
          </a:prstGeom>
        </p:spPr>
      </p:pic>
      <p:pic>
        <p:nvPicPr>
          <p:cNvPr id="5160" name="Picture 5159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12" y="3947388"/>
            <a:ext cx="716986" cy="471187"/>
          </a:xfrm>
          <a:prstGeom prst="rect">
            <a:avLst/>
          </a:prstGeom>
        </p:spPr>
      </p:pic>
      <p:pic>
        <p:nvPicPr>
          <p:cNvPr id="5161" name="Picture 5160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70" y="5966784"/>
            <a:ext cx="750968" cy="509937"/>
          </a:xfrm>
          <a:prstGeom prst="rect">
            <a:avLst/>
          </a:prstGeom>
        </p:spPr>
      </p:pic>
      <p:pic>
        <p:nvPicPr>
          <p:cNvPr id="5162" name="Picture 5161"/>
          <p:cNvPicPr>
            <a:picLocks noChangeAspect="1"/>
          </p:cNvPicPr>
          <p:nvPr/>
        </p:nvPicPr>
        <p:blipFill>
          <a:blip r:embed="rId8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58" y="1179654"/>
            <a:ext cx="664854" cy="427756"/>
          </a:xfrm>
          <a:prstGeom prst="rect">
            <a:avLst/>
          </a:prstGeom>
        </p:spPr>
      </p:pic>
      <p:pic>
        <p:nvPicPr>
          <p:cNvPr id="5163" name="Picture 5162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42" y="4394328"/>
            <a:ext cx="1763612" cy="440903"/>
          </a:xfrm>
          <a:prstGeom prst="rect">
            <a:avLst/>
          </a:prstGeom>
        </p:spPr>
      </p:pic>
      <p:pic>
        <p:nvPicPr>
          <p:cNvPr id="5164" name="Picture 5163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4" y="919833"/>
            <a:ext cx="925831" cy="316803"/>
          </a:xfrm>
          <a:prstGeom prst="rect">
            <a:avLst/>
          </a:prstGeom>
        </p:spPr>
      </p:pic>
      <p:pic>
        <p:nvPicPr>
          <p:cNvPr id="5165" name="Picture 5164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97" y="5482488"/>
            <a:ext cx="1128809" cy="366321"/>
          </a:xfrm>
          <a:prstGeom prst="rect">
            <a:avLst/>
          </a:prstGeom>
        </p:spPr>
      </p:pic>
      <p:pic>
        <p:nvPicPr>
          <p:cNvPr id="5167" name="Picture 5166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" y="3359862"/>
            <a:ext cx="878424" cy="357190"/>
          </a:xfrm>
          <a:prstGeom prst="rect">
            <a:avLst/>
          </a:prstGeom>
        </p:spPr>
      </p:pic>
      <p:pic>
        <p:nvPicPr>
          <p:cNvPr id="5168" name="Picture 5167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50" y="5811238"/>
            <a:ext cx="513301" cy="663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7" y="131753"/>
            <a:ext cx="2202639" cy="957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45688" y="3858611"/>
            <a:ext cx="90233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</a:pPr>
            <a:r>
              <a:rPr sz="1100" dirty="0">
                <a:latin typeface="Myriad Pro" panose="020B0503030403020204" pitchFamily="34" charset="0"/>
                <a:cs typeface="Calibri"/>
              </a:rPr>
              <a:t>Jane </a:t>
            </a:r>
            <a:r>
              <a:rPr sz="1100" spc="-15" dirty="0">
                <a:latin typeface="Myriad Pro" panose="020B0503030403020204" pitchFamily="34" charset="0"/>
                <a:cs typeface="Calibri"/>
              </a:rPr>
              <a:t>Lyons  </a:t>
            </a:r>
            <a:r>
              <a:rPr sz="1100" spc="-10" dirty="0">
                <a:latin typeface="Myriad Pro" panose="020B0503030403020204" pitchFamily="34" charset="0"/>
                <a:cs typeface="Calibri"/>
              </a:rPr>
              <a:t>CEO</a:t>
            </a:r>
            <a:r>
              <a:rPr sz="1100" spc="-70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Cancer52</a:t>
            </a:r>
            <a:endParaRPr sz="1100" dirty="0">
              <a:latin typeface="Myriad Pro" panose="020B0503030403020204" pitchFamily="34" charset="0"/>
              <a:cs typeface="Calibri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516633" y="3962169"/>
            <a:ext cx="2280920" cy="490345"/>
            <a:chOff x="5549772" y="3437784"/>
            <a:chExt cx="2280920" cy="490345"/>
          </a:xfrm>
        </p:grpSpPr>
        <p:sp>
          <p:nvSpPr>
            <p:cNvPr id="6" name="object 6"/>
            <p:cNvSpPr txBox="1"/>
            <p:nvPr/>
          </p:nvSpPr>
          <p:spPr>
            <a:xfrm>
              <a:off x="5786362" y="3437784"/>
              <a:ext cx="1807738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12700" algn="ctr">
                <a:lnSpc>
                  <a:spcPct val="100000"/>
                </a:lnSpc>
              </a:pPr>
              <a:r>
                <a:rPr sz="1100" spc="-5" dirty="0">
                  <a:latin typeface="Myriad Pro" panose="020B0503030403020204" pitchFamily="34" charset="0"/>
                  <a:cs typeface="Calibri"/>
                </a:rPr>
                <a:t>Sasha </a:t>
              </a:r>
              <a:r>
                <a:rPr sz="1100" dirty="0">
                  <a:latin typeface="Myriad Pro" panose="020B0503030403020204" pitchFamily="34" charset="0"/>
                  <a:cs typeface="Calibri"/>
                </a:rPr>
                <a:t>Daly  </a:t>
              </a:r>
              <a:endParaRPr lang="en-GB" sz="1100" dirty="0">
                <a:latin typeface="Myriad Pro" panose="020B0503030403020204" pitchFamily="34" charset="0"/>
                <a:cs typeface="Calibri"/>
              </a:endParaRPr>
            </a:p>
            <a:p>
              <a:pPr marL="12700" marR="5080" indent="-12700" algn="ctr">
                <a:lnSpc>
                  <a:spcPct val="100000"/>
                </a:lnSpc>
              </a:pPr>
              <a:r>
                <a:rPr sz="1100" spc="-5" dirty="0" smtClean="0">
                  <a:latin typeface="Myriad Pro" panose="020B0503030403020204" pitchFamily="34" charset="0"/>
                  <a:cs typeface="Calibri"/>
                </a:rPr>
                <a:t>Vice </a:t>
              </a:r>
              <a:r>
                <a:rPr sz="1100" spc="-5" dirty="0">
                  <a:latin typeface="Myriad Pro" panose="020B0503030403020204" pitchFamily="34" charset="0"/>
                  <a:cs typeface="Calibri"/>
                </a:rPr>
                <a:t>Chair </a:t>
              </a:r>
              <a:r>
                <a:rPr sz="1100" b="1" spc="-5" dirty="0">
                  <a:latin typeface="Myriad Pro" panose="020B0503030403020204" pitchFamily="34" charset="0"/>
                  <a:cs typeface="Calibri"/>
                </a:rPr>
                <a:t>Cancer</a:t>
              </a:r>
              <a:r>
                <a:rPr sz="1100" b="1" spc="-55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sz="1100" b="1" dirty="0">
                  <a:latin typeface="Myriad Pro" panose="020B0503030403020204" pitchFamily="34" charset="0"/>
                  <a:cs typeface="Calibri"/>
                </a:rPr>
                <a:t>52</a:t>
              </a:r>
              <a:endParaRPr sz="1100" dirty="0">
                <a:latin typeface="Myriad Pro" panose="020B0503030403020204" pitchFamily="34" charset="0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549772" y="3758852"/>
              <a:ext cx="228092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spc="-5" dirty="0">
                  <a:latin typeface="Myriad Pro" panose="020B0503030403020204" pitchFamily="34" charset="0"/>
                  <a:cs typeface="Calibri"/>
                </a:rPr>
                <a:t>Head of </a:t>
              </a:r>
              <a:r>
                <a:rPr sz="1100" spc="-10" dirty="0">
                  <a:latin typeface="Myriad Pro" panose="020B0503030403020204" pitchFamily="34" charset="0"/>
                  <a:cs typeface="Calibri"/>
                </a:rPr>
                <a:t>Policy </a:t>
              </a:r>
              <a:r>
                <a:rPr sz="1100" b="1" spc="-20" dirty="0">
                  <a:latin typeface="Myriad Pro" panose="020B0503030403020204" pitchFamily="34" charset="0"/>
                  <a:cs typeface="Calibri"/>
                </a:rPr>
                <a:t>Teenage </a:t>
              </a:r>
              <a:r>
                <a:rPr sz="1100" b="1" spc="-5" dirty="0">
                  <a:latin typeface="Myriad Pro" panose="020B0503030403020204" pitchFamily="34" charset="0"/>
                  <a:cs typeface="Calibri"/>
                </a:rPr>
                <a:t>Cancer</a:t>
              </a:r>
              <a:r>
                <a:rPr sz="1100" b="1" spc="2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sz="1100" b="1" spc="-15" dirty="0">
                  <a:latin typeface="Myriad Pro" panose="020B0503030403020204" pitchFamily="34" charset="0"/>
                  <a:cs typeface="Calibri"/>
                </a:rPr>
                <a:t>Trust</a:t>
              </a:r>
              <a:endParaRPr sz="1100" dirty="0">
                <a:latin typeface="Myriad Pro" panose="020B0503030403020204" pitchFamily="34" charset="0"/>
                <a:cs typeface="Calibri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43658" y="3850766"/>
            <a:ext cx="1184275" cy="352156"/>
            <a:chOff x="7563104" y="3396107"/>
            <a:chExt cx="1184275" cy="352156"/>
          </a:xfrm>
        </p:grpSpPr>
        <p:sp>
          <p:nvSpPr>
            <p:cNvPr id="9" name="object 9"/>
            <p:cNvSpPr txBox="1"/>
            <p:nvPr/>
          </p:nvSpPr>
          <p:spPr>
            <a:xfrm>
              <a:off x="7674356" y="3396107"/>
              <a:ext cx="96139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spc="-5" dirty="0">
                  <a:latin typeface="Myriad Pro" panose="020B0503030403020204" pitchFamily="34" charset="0"/>
                  <a:cs typeface="Calibri"/>
                </a:rPr>
                <a:t>Helen</a:t>
              </a:r>
              <a:r>
                <a:rPr sz="1100" spc="-85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sz="1100" dirty="0">
                  <a:latin typeface="Myriad Pro" panose="020B0503030403020204" pitchFamily="34" charset="0"/>
                  <a:cs typeface="Calibri"/>
                </a:rPr>
                <a:t>Jameson</a:t>
              </a: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7563104" y="3578986"/>
              <a:ext cx="1184275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spc="-5" dirty="0">
                  <a:latin typeface="Myriad Pro" panose="020B0503030403020204" pitchFamily="34" charset="0"/>
                  <a:cs typeface="Calibri"/>
                </a:rPr>
                <a:t>Chair </a:t>
              </a:r>
              <a:r>
                <a:rPr sz="1100" b="1" spc="-5" dirty="0">
                  <a:latin typeface="Myriad Pro" panose="020B0503030403020204" pitchFamily="34" charset="0"/>
                  <a:cs typeface="Calibri"/>
                </a:rPr>
                <a:t>Debbie</a:t>
              </a:r>
              <a:r>
                <a:rPr sz="1100" b="1" spc="-6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sz="1100" b="1" dirty="0">
                  <a:latin typeface="Myriad Pro" panose="020B0503030403020204" pitchFamily="34" charset="0"/>
                  <a:cs typeface="Calibri"/>
                </a:rPr>
                <a:t>Fund</a:t>
              </a:r>
              <a:endParaRPr sz="1100" dirty="0">
                <a:latin typeface="Myriad Pro" panose="020B0503030403020204" pitchFamily="34" charset="0"/>
                <a:cs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41430" y="6273969"/>
            <a:ext cx="180467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 marR="363855" algn="ctr">
              <a:lnSpc>
                <a:spcPct val="100000"/>
              </a:lnSpc>
            </a:pPr>
            <a:r>
              <a:rPr sz="1100" spc="-5" dirty="0">
                <a:latin typeface="Myriad Pro" panose="020B0503030403020204" pitchFamily="34" charset="0"/>
                <a:cs typeface="Calibri"/>
              </a:rPr>
              <a:t>Helen</a:t>
            </a:r>
            <a:r>
              <a:rPr sz="1100" spc="-65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spc="-5" dirty="0">
                <a:latin typeface="Myriad Pro" panose="020B0503030403020204" pitchFamily="34" charset="0"/>
                <a:cs typeface="Calibri"/>
              </a:rPr>
              <a:t>Morement  </a:t>
            </a:r>
            <a:r>
              <a:rPr sz="1100" spc="-10" dirty="0">
                <a:latin typeface="Myriad Pro" panose="020B0503030403020204" pitchFamily="34" charset="0"/>
                <a:cs typeface="Calibri"/>
              </a:rPr>
              <a:t>CEO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AMMF</a:t>
            </a:r>
            <a:r>
              <a:rPr sz="1100" b="1" spc="-70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b="1" dirty="0">
                <a:latin typeface="Myriad Pro" panose="020B0503030403020204" pitchFamily="34" charset="0"/>
                <a:cs typeface="Calibri"/>
              </a:rPr>
              <a:t>The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b="1" spc="-5" dirty="0">
                <a:latin typeface="Myriad Pro" panose="020B0503030403020204" pitchFamily="34" charset="0"/>
                <a:cs typeface="Calibri"/>
              </a:rPr>
              <a:t>Cholangiocarcinoma</a:t>
            </a:r>
            <a:r>
              <a:rPr sz="1100" b="1" spc="-15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Charity</a:t>
            </a:r>
            <a:endParaRPr sz="11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9853" y="6052812"/>
            <a:ext cx="168338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100" spc="-10" dirty="0">
                <a:latin typeface="Myriad Pro" panose="020B0503030403020204" pitchFamily="34" charset="0"/>
                <a:cs typeface="Calibri"/>
              </a:rPr>
              <a:t>Rebecca</a:t>
            </a:r>
            <a:r>
              <a:rPr sz="1100" spc="-45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spc="-10" dirty="0">
                <a:latin typeface="Myriad Pro" panose="020B0503030403020204" pitchFamily="34" charset="0"/>
                <a:cs typeface="Calibri"/>
              </a:rPr>
              <a:t>Porta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latin typeface="Myriad Pro" panose="020B0503030403020204" pitchFamily="34" charset="0"/>
                <a:cs typeface="Calibri"/>
              </a:rPr>
              <a:t>CEO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Orchid Cancer</a:t>
            </a:r>
            <a:r>
              <a:rPr sz="1100" b="1" spc="-35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Appeal</a:t>
            </a:r>
            <a:endParaRPr sz="11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2517" y="6045369"/>
            <a:ext cx="177927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100" spc="-10" dirty="0">
                <a:latin typeface="Myriad Pro" panose="020B0503030403020204" pitchFamily="34" charset="0"/>
                <a:cs typeface="Calibri"/>
              </a:rPr>
              <a:t>Dave</a:t>
            </a:r>
            <a:r>
              <a:rPr sz="1100" spc="-85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spc="-10" dirty="0">
                <a:latin typeface="Myriad Pro" panose="020B0503030403020204" pitchFamily="34" charset="0"/>
                <a:cs typeface="Calibri"/>
              </a:rPr>
              <a:t>Ryner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100" b="1" spc="-5" dirty="0">
                <a:latin typeface="Myriad Pro" panose="020B0503030403020204" pitchFamily="34" charset="0"/>
                <a:cs typeface="Calibri"/>
              </a:rPr>
              <a:t>Chronic Myeloid</a:t>
            </a:r>
            <a:r>
              <a:rPr sz="1100" b="1" spc="-50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Leukaemia  </a:t>
            </a:r>
            <a:r>
              <a:rPr sz="1100" b="1" dirty="0">
                <a:latin typeface="Myriad Pro" panose="020B0503030403020204" pitchFamily="34" charset="0"/>
                <a:cs typeface="Calibri"/>
              </a:rPr>
              <a:t>Support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Group</a:t>
            </a:r>
            <a:r>
              <a:rPr sz="1100" b="1" spc="-85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b="1" dirty="0">
                <a:latin typeface="Myriad Pro" panose="020B0503030403020204" pitchFamily="34" charset="0"/>
                <a:cs typeface="Calibri"/>
              </a:rPr>
              <a:t>UK</a:t>
            </a:r>
            <a:endParaRPr sz="11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-46545" y="6130007"/>
            <a:ext cx="210657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6550" algn="ctr">
              <a:lnSpc>
                <a:spcPct val="100000"/>
              </a:lnSpc>
            </a:pPr>
            <a:r>
              <a:rPr sz="1100" spc="-5" dirty="0">
                <a:latin typeface="Myriad Pro" panose="020B0503030403020204" pitchFamily="34" charset="0"/>
                <a:cs typeface="Calibri"/>
              </a:rPr>
              <a:t>Allyson </a:t>
            </a:r>
            <a:r>
              <a:rPr sz="1100" spc="-20" dirty="0">
                <a:latin typeface="Myriad Pro" panose="020B0503030403020204" pitchFamily="34" charset="0"/>
                <a:cs typeface="Calibri"/>
              </a:rPr>
              <a:t>Kaye </a:t>
            </a:r>
            <a:r>
              <a:rPr sz="1100" spc="-5" dirty="0">
                <a:latin typeface="Myriad Pro" panose="020B0503030403020204" pitchFamily="34" charset="0"/>
                <a:cs typeface="Calibri"/>
              </a:rPr>
              <a:t>MBE  </a:t>
            </a:r>
            <a:endParaRPr lang="en-GB" sz="1100" spc="-5" dirty="0" smtClean="0">
              <a:latin typeface="Myriad Pro" panose="020B0503030403020204" pitchFamily="34" charset="0"/>
              <a:cs typeface="Calibri"/>
            </a:endParaRPr>
          </a:p>
          <a:p>
            <a:pPr marL="12700" marR="5080" indent="336550" algn="ctr">
              <a:lnSpc>
                <a:spcPct val="100000"/>
              </a:lnSpc>
            </a:pPr>
            <a:r>
              <a:rPr sz="1100" spc="-5" dirty="0" smtClean="0">
                <a:latin typeface="Myriad Pro" panose="020B0503030403020204" pitchFamily="34" charset="0"/>
                <a:cs typeface="Calibri"/>
              </a:rPr>
              <a:t>Chair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Ovarian Cancer</a:t>
            </a:r>
            <a:r>
              <a:rPr sz="1100" b="1" spc="-80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b="1" dirty="0">
                <a:latin typeface="Myriad Pro" panose="020B0503030403020204" pitchFamily="34" charset="0"/>
                <a:cs typeface="Calibri"/>
              </a:rPr>
              <a:t>Action</a:t>
            </a:r>
            <a:endParaRPr sz="11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1583" y="1235963"/>
            <a:ext cx="8261604" cy="839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459" y="1269491"/>
            <a:ext cx="8670036" cy="667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1459" y="1269491"/>
            <a:ext cx="8670290" cy="699482"/>
          </a:xfrm>
          <a:prstGeom prst="roundRect">
            <a:avLst/>
          </a:prstGeom>
          <a:solidFill>
            <a:srgbClr val="FF6C22"/>
          </a:solidFill>
          <a:ln w="9144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39370" rIns="0" bIns="0" rtlCol="0">
            <a:spAutoFit/>
          </a:bodyPr>
          <a:lstStyle/>
          <a:p>
            <a:pPr marL="2385695" marR="403225" indent="-1980564" algn="ctr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Our leadership </a:t>
            </a:r>
            <a:r>
              <a:rPr sz="18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team </a:t>
            </a:r>
            <a:r>
              <a:rPr sz="18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comprises </a:t>
            </a:r>
            <a:r>
              <a:rPr sz="18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policy </a:t>
            </a:r>
            <a:r>
              <a:rPr sz="18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experts, </a:t>
            </a:r>
            <a:r>
              <a:rPr sz="18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CEOs </a:t>
            </a:r>
            <a:r>
              <a:rPr sz="18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of </a:t>
            </a:r>
            <a:r>
              <a:rPr sz="180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member </a:t>
            </a:r>
            <a:r>
              <a:rPr sz="18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charities </a:t>
            </a:r>
            <a:endParaRPr lang="en-GB" sz="1800" spc="-5" dirty="0" smtClean="0">
              <a:solidFill>
                <a:schemeClr val="bg1"/>
              </a:solidFill>
              <a:latin typeface="Myriad Pro" panose="020B0503030403020204" pitchFamily="34" charset="0"/>
              <a:cs typeface="Calibri"/>
            </a:endParaRPr>
          </a:p>
          <a:p>
            <a:pPr marL="2385695" marR="403225" indent="-1980564" algn="ctr">
              <a:lnSpc>
                <a:spcPct val="100000"/>
              </a:lnSpc>
              <a:spcBef>
                <a:spcPts val="310"/>
              </a:spcBef>
            </a:pPr>
            <a:r>
              <a:rPr sz="1800" dirty="0" smtClean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and </a:t>
            </a:r>
            <a:r>
              <a:rPr sz="1800" spc="-5" dirty="0" smtClean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people  </a:t>
            </a:r>
            <a:r>
              <a:rPr sz="1800" spc="-1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affected </a:t>
            </a:r>
            <a:r>
              <a:rPr sz="18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by </a:t>
            </a:r>
            <a:r>
              <a:rPr sz="1800" spc="-2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rare </a:t>
            </a:r>
            <a:r>
              <a:rPr sz="180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and less </a:t>
            </a:r>
            <a:r>
              <a:rPr sz="1800" spc="-5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common </a:t>
            </a:r>
            <a:r>
              <a:rPr sz="1800" spc="-10" dirty="0">
                <a:solidFill>
                  <a:schemeClr val="bg1"/>
                </a:solidFill>
                <a:latin typeface="Myriad Pro" panose="020B0503030403020204" pitchFamily="34" charset="0"/>
                <a:cs typeface="Calibri"/>
              </a:rPr>
              <a:t>cancers</a:t>
            </a:r>
            <a:endParaRPr sz="1800" dirty="0">
              <a:solidFill>
                <a:schemeClr val="bg1"/>
              </a:solidFill>
              <a:latin typeface="Myriad Pro" panose="020B0503030403020204" pitchFamily="34" charset="0"/>
              <a:cs typeface="Calibri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55400" y="3986528"/>
            <a:ext cx="1776730" cy="478421"/>
            <a:chOff x="2133600" y="3453951"/>
            <a:chExt cx="1776730" cy="478421"/>
          </a:xfrm>
        </p:grpSpPr>
        <p:sp>
          <p:nvSpPr>
            <p:cNvPr id="25" name="object 25"/>
            <p:cNvSpPr txBox="1"/>
            <p:nvPr/>
          </p:nvSpPr>
          <p:spPr>
            <a:xfrm>
              <a:off x="2534437" y="3453951"/>
              <a:ext cx="1040765" cy="3385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8895" marR="5080" indent="-36830">
                <a:lnSpc>
                  <a:spcPct val="100000"/>
                </a:lnSpc>
              </a:pPr>
              <a:r>
                <a:rPr sz="1100" spc="-5" dirty="0">
                  <a:latin typeface="Myriad Pro" panose="020B0503030403020204" pitchFamily="34" charset="0"/>
                  <a:cs typeface="Calibri"/>
                </a:rPr>
                <a:t>Jonathan</a:t>
              </a:r>
              <a:r>
                <a:rPr sz="1100" spc="-8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sz="1100" spc="-10" dirty="0">
                  <a:latin typeface="Myriad Pro" panose="020B0503030403020204" pitchFamily="34" charset="0"/>
                  <a:cs typeface="Calibri"/>
                </a:rPr>
                <a:t>Pearce  </a:t>
              </a:r>
              <a:r>
                <a:rPr sz="1100" spc="-5" dirty="0">
                  <a:latin typeface="Myriad Pro" panose="020B0503030403020204" pitchFamily="34" charset="0"/>
                  <a:cs typeface="Calibri"/>
                </a:rPr>
                <a:t>Chair</a:t>
              </a:r>
              <a:r>
                <a:rPr sz="1100" spc="-75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sz="1100" b="1" spc="-5" dirty="0">
                  <a:latin typeface="Myriad Pro" panose="020B0503030403020204" pitchFamily="34" charset="0"/>
                  <a:cs typeface="Calibri"/>
                </a:rPr>
                <a:t>Cancer52</a:t>
              </a:r>
              <a:endParaRPr sz="1100" dirty="0">
                <a:latin typeface="Myriad Pro" panose="020B0503030403020204" pitchFamily="34" charset="0"/>
                <a:cs typeface="Calibri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2133600" y="3763095"/>
              <a:ext cx="1776730" cy="1692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100" spc="-10" dirty="0">
                  <a:latin typeface="Myriad Pro" panose="020B0503030403020204" pitchFamily="34" charset="0"/>
                  <a:cs typeface="Calibri"/>
                </a:rPr>
                <a:t>CEO </a:t>
              </a:r>
              <a:r>
                <a:rPr sz="1100" b="1" spc="-10" dirty="0">
                  <a:latin typeface="Myriad Pro" panose="020B0503030403020204" pitchFamily="34" charset="0"/>
                  <a:cs typeface="Calibri"/>
                </a:rPr>
                <a:t>Lymphoma</a:t>
              </a:r>
              <a:r>
                <a:rPr sz="1100" b="1" spc="-2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sz="1100" b="1" spc="-5" dirty="0">
                  <a:latin typeface="Myriad Pro" panose="020B0503030403020204" pitchFamily="34" charset="0"/>
                  <a:cs typeface="Calibri"/>
                </a:rPr>
                <a:t>Association</a:t>
              </a:r>
              <a:endParaRPr sz="1100" dirty="0">
                <a:latin typeface="Myriad Pro" panose="020B0503030403020204" pitchFamily="34" charset="0"/>
                <a:cs typeface="Calibri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640583" y="6249218"/>
            <a:ext cx="2015489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100" dirty="0">
                <a:latin typeface="Myriad Pro" panose="020B0503030403020204" pitchFamily="34" charset="0"/>
                <a:cs typeface="Calibri"/>
              </a:rPr>
              <a:t>John</a:t>
            </a:r>
            <a:r>
              <a:rPr sz="1100" spc="-100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spc="-5" dirty="0">
                <a:latin typeface="Myriad Pro" panose="020B0503030403020204" pitchFamily="34" charset="0"/>
                <a:cs typeface="Calibri"/>
              </a:rPr>
              <a:t>Symons</a:t>
            </a:r>
            <a:endParaRPr sz="1100" dirty="0">
              <a:latin typeface="Myriad Pro" panose="020B0503030403020204" pitchFamily="34" charset="0"/>
              <a:cs typeface="Calibri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1100" b="1" spc="-5" dirty="0">
                <a:latin typeface="Myriad Pro" panose="020B0503030403020204" pitchFamily="34" charset="0"/>
                <a:cs typeface="Calibri"/>
              </a:rPr>
              <a:t>Cancer </a:t>
            </a:r>
            <a:r>
              <a:rPr sz="1100" b="1" dirty="0">
                <a:latin typeface="Myriad Pro" panose="020B0503030403020204" pitchFamily="34" charset="0"/>
                <a:cs typeface="Calibri"/>
              </a:rPr>
              <a:t>of Unknown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Primary  (CUP) Foundation </a:t>
            </a:r>
            <a:r>
              <a:rPr sz="1100" b="1" dirty="0">
                <a:latin typeface="Myriad Pro" panose="020B0503030403020204" pitchFamily="34" charset="0"/>
                <a:cs typeface="Calibri"/>
              </a:rPr>
              <a:t>– </a:t>
            </a:r>
            <a:r>
              <a:rPr sz="1100" b="1" spc="-20" dirty="0">
                <a:latin typeface="Myriad Pro" panose="020B0503030403020204" pitchFamily="34" charset="0"/>
                <a:cs typeface="Calibri"/>
              </a:rPr>
              <a:t>Jo’s</a:t>
            </a:r>
            <a:r>
              <a:rPr sz="1100" b="1" dirty="0">
                <a:latin typeface="Myriad Pro" panose="020B0503030403020204" pitchFamily="34" charset="0"/>
                <a:cs typeface="Calibri"/>
              </a:rPr>
              <a:t> Friends</a:t>
            </a:r>
            <a:endParaRPr sz="11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8898" y="3748583"/>
            <a:ext cx="219583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100" spc="-5" dirty="0">
                <a:latin typeface="Myriad Pro" panose="020B0503030403020204" pitchFamily="34" charset="0"/>
                <a:cs typeface="Calibri"/>
              </a:rPr>
              <a:t>Baroness </a:t>
            </a:r>
            <a:r>
              <a:rPr sz="1100" spc="-10" dirty="0">
                <a:latin typeface="Myriad Pro" panose="020B0503030403020204" pitchFamily="34" charset="0"/>
                <a:cs typeface="Calibri"/>
              </a:rPr>
              <a:t>Morgan </a:t>
            </a:r>
            <a:r>
              <a:rPr sz="1100" spc="-5" dirty="0">
                <a:latin typeface="Myriad Pro" panose="020B0503030403020204" pitchFamily="34" charset="0"/>
                <a:cs typeface="Calibri"/>
              </a:rPr>
              <a:t>of </a:t>
            </a:r>
            <a:r>
              <a:rPr sz="1100" spc="-10" dirty="0">
                <a:latin typeface="Myriad Pro" panose="020B0503030403020204" pitchFamily="34" charset="0"/>
                <a:cs typeface="Calibri"/>
              </a:rPr>
              <a:t>Drefelin  </a:t>
            </a:r>
            <a:r>
              <a:rPr sz="1100" spc="-5" dirty="0">
                <a:latin typeface="Myriad Pro" panose="020B0503030403020204" pitchFamily="34" charset="0"/>
                <a:cs typeface="Calibri"/>
              </a:rPr>
              <a:t>Honorary President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Cancer52  </a:t>
            </a:r>
            <a:endParaRPr lang="en-GB" sz="1100" b="1" spc="-5" dirty="0" smtClean="0">
              <a:latin typeface="Myriad Pro" panose="020B0503030403020204" pitchFamily="34" charset="0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100" spc="-5" dirty="0" smtClean="0">
                <a:latin typeface="Myriad Pro" panose="020B0503030403020204" pitchFamily="34" charset="0"/>
                <a:cs typeface="Calibri"/>
              </a:rPr>
              <a:t>Chief </a:t>
            </a:r>
            <a:r>
              <a:rPr sz="1100" spc="-10" dirty="0">
                <a:latin typeface="Myriad Pro" panose="020B0503030403020204" pitchFamily="34" charset="0"/>
                <a:cs typeface="Calibri"/>
              </a:rPr>
              <a:t>Executive </a:t>
            </a:r>
            <a:r>
              <a:rPr sz="1100" b="1" spc="-10" dirty="0">
                <a:latin typeface="Myriad Pro" panose="020B0503030403020204" pitchFamily="34" charset="0"/>
                <a:cs typeface="Calibri"/>
              </a:rPr>
              <a:t>Breast </a:t>
            </a:r>
            <a:r>
              <a:rPr sz="1100" b="1" spc="-5" dirty="0">
                <a:latin typeface="Myriad Pro" panose="020B0503030403020204" pitchFamily="34" charset="0"/>
                <a:cs typeface="Calibri"/>
              </a:rPr>
              <a:t>Cancer</a:t>
            </a:r>
            <a:r>
              <a:rPr sz="1100" b="1" spc="-20" dirty="0">
                <a:latin typeface="Myriad Pro" panose="020B0503030403020204" pitchFamily="34" charset="0"/>
                <a:cs typeface="Calibri"/>
              </a:rPr>
              <a:t> </a:t>
            </a:r>
            <a:r>
              <a:rPr sz="1100" b="1" dirty="0">
                <a:latin typeface="Myriad Pro" panose="020B0503030403020204" pitchFamily="34" charset="0"/>
                <a:cs typeface="Calibri"/>
              </a:rPr>
              <a:t>Now</a:t>
            </a:r>
            <a:endParaRPr sz="1100" dirty="0"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2000" y="2133600"/>
            <a:ext cx="1056046" cy="1542391"/>
          </a:xfrm>
          <a:prstGeom prst="rect">
            <a:avLst/>
          </a:prstGeom>
          <a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0">
              <a:latin typeface="Myriad Pro" panose="020B0503030403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" y="4435942"/>
            <a:ext cx="1056047" cy="15838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25" y="4435942"/>
            <a:ext cx="1047662" cy="157149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67" y="2149278"/>
            <a:ext cx="1046355" cy="156931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62" y="4661487"/>
            <a:ext cx="1057825" cy="15869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62" y="2375944"/>
            <a:ext cx="1044172" cy="15662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41" y="2144539"/>
            <a:ext cx="1069250" cy="16040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67" y="4435942"/>
            <a:ext cx="1046355" cy="15695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35" y="4667125"/>
            <a:ext cx="1053665" cy="15804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9192" y="2362200"/>
            <a:ext cx="1050465" cy="1575860"/>
          </a:xfrm>
          <a:prstGeom prst="rect">
            <a:avLst/>
          </a:prstGeom>
        </p:spPr>
      </p:pic>
      <p:sp>
        <p:nvSpPr>
          <p:cNvPr id="38" name="Title 2"/>
          <p:cNvSpPr txBox="1">
            <a:spLocks/>
          </p:cNvSpPr>
          <p:nvPr/>
        </p:nvSpPr>
        <p:spPr>
          <a:xfrm>
            <a:off x="533401" y="457200"/>
            <a:ext cx="4724400" cy="62324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kern="0" dirty="0" smtClean="0">
                <a:solidFill>
                  <a:srgbClr val="009589"/>
                </a:solidFill>
                <a:latin typeface="Myriad Pro" panose="020B0503030403020204" pitchFamily="34" charset="0"/>
              </a:rPr>
              <a:t>The leadership team</a:t>
            </a:r>
            <a:endParaRPr lang="en-GB" sz="3200" b="1" kern="0" dirty="0">
              <a:solidFill>
                <a:srgbClr val="0095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33400" y="457200"/>
            <a:ext cx="3063875" cy="492443"/>
          </a:xfrm>
          <a:prstGeom prst="rect">
            <a:avLst/>
          </a:prstGeom>
        </p:spPr>
        <p:txBody>
          <a:bodyPr/>
          <a:lstStyle/>
          <a:p>
            <a:r>
              <a:rPr sz="3200" b="1" dirty="0">
                <a:solidFill>
                  <a:srgbClr val="009589"/>
                </a:solidFill>
                <a:latin typeface="Myriad Pro" panose="020B0503030403020204" pitchFamily="34" charset="0"/>
              </a:rPr>
              <a:t>The numbers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371600"/>
            <a:ext cx="9134193" cy="48339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6096000"/>
            <a:ext cx="9134193" cy="152400"/>
          </a:xfrm>
          <a:prstGeom prst="rect">
            <a:avLst/>
          </a:prstGeom>
          <a:solidFill>
            <a:srgbClr val="009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33401" y="457200"/>
            <a:ext cx="4724400" cy="62324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kern="0" dirty="0" smtClean="0">
                <a:solidFill>
                  <a:srgbClr val="009589"/>
                </a:solidFill>
                <a:latin typeface="Myriad Pro" panose="020B0503030403020204" pitchFamily="34" charset="0"/>
              </a:rPr>
              <a:t>The numbers</a:t>
            </a:r>
            <a:endParaRPr lang="en-GB" sz="3200" b="1" kern="0" dirty="0">
              <a:solidFill>
                <a:srgbClr val="009589"/>
              </a:solidFill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3" y="1371600"/>
            <a:ext cx="9134677" cy="4811473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33401" y="457200"/>
            <a:ext cx="4724400" cy="62324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kern="0" dirty="0" smtClean="0">
                <a:solidFill>
                  <a:srgbClr val="009589"/>
                </a:solidFill>
                <a:latin typeface="Myriad Pro" panose="020B0503030403020204" pitchFamily="34" charset="0"/>
              </a:rPr>
              <a:t>The numbers</a:t>
            </a:r>
            <a:endParaRPr lang="en-GB" sz="3200" b="1" kern="0" dirty="0">
              <a:solidFill>
                <a:srgbClr val="009589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92443"/>
          </a:xfrm>
        </p:spPr>
        <p:txBody>
          <a:bodyPr/>
          <a:lstStyle/>
          <a:p>
            <a:pPr algn="l" rtl="0"/>
            <a:r>
              <a:rPr lang="en-GB" sz="3200" b="1" dirty="0" smtClean="0">
                <a:solidFill>
                  <a:srgbClr val="009589"/>
                </a:solidFill>
              </a:rPr>
              <a:t>Working with Cancer52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>
          <a:xfrm>
            <a:off x="762000" y="1371600"/>
            <a:ext cx="7848600" cy="523220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Cancer52 represents </a:t>
            </a:r>
            <a:r>
              <a:rPr lang="en-GB" dirty="0" smtClean="0"/>
              <a:t>nearly 100 charities </a:t>
            </a:r>
            <a:r>
              <a:rPr lang="en-GB" dirty="0" smtClean="0"/>
              <a:t>and patient organisations working in the field of rare and less common cancers, covering all aspects of cancer information, support, care and </a:t>
            </a:r>
            <a:r>
              <a:rPr lang="en-GB" dirty="0" smtClean="0"/>
              <a:t>research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</a:t>
            </a:r>
            <a:r>
              <a:rPr lang="en-GB" dirty="0" smtClean="0"/>
              <a:t>work to ensure that the voice of people with rare and less common cancers is heard at a national level amongst policy makers and influencers and that strategies are </a:t>
            </a:r>
            <a:r>
              <a:rPr lang="en-GB" dirty="0" smtClean="0"/>
              <a:t>implemented</a:t>
            </a:r>
            <a:endParaRPr lang="en-GB" dirty="0" smtClean="0"/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Our </a:t>
            </a:r>
            <a:r>
              <a:rPr lang="en-GB" dirty="0" smtClean="0"/>
              <a:t>key asset and offer to Cancer Alliances is to signpost, introduce or help facilitate new partnerships or information exchange between Alliances and a particular charity with specific </a:t>
            </a:r>
            <a:r>
              <a:rPr lang="en-GB" dirty="0" smtClean="0"/>
              <a:t>expertise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absolutely recognise the importance of Cancer Alliances in delivering on the Cancer Strategy and will do our best to support that work through bringing Alliances and our members </a:t>
            </a:r>
            <a:r>
              <a:rPr lang="en-GB" dirty="0" smtClean="0"/>
              <a:t>together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Our door is wide open to assist </a:t>
            </a:r>
            <a:r>
              <a:rPr lang="en-GB" dirty="0" smtClean="0"/>
              <a:t>Alliances</a:t>
            </a:r>
            <a:endParaRPr lang="en-GB" dirty="0" smtClean="0"/>
          </a:p>
          <a:p>
            <a:endParaRPr lang="en-GB" dirty="0" smtClean="0">
              <a:hlinkClick r:id="rId2"/>
            </a:endParaRPr>
          </a:p>
          <a:p>
            <a:pPr algn="ctr"/>
            <a:r>
              <a:rPr lang="en-GB" sz="1600" dirty="0" smtClean="0">
                <a:hlinkClick r:id="rId2"/>
              </a:rPr>
              <a:t>http</a:t>
            </a:r>
            <a:r>
              <a:rPr lang="en-GB" sz="1600" dirty="0" smtClean="0">
                <a:hlinkClick r:id="rId2"/>
              </a:rPr>
              <a:t>://www.cancer52.org.uk/supporting-cancer-alliances-2</a:t>
            </a:r>
            <a:r>
              <a:rPr lang="en-GB" sz="1600" dirty="0" smtClean="0">
                <a:hlinkClick r:id="rId2"/>
              </a:rPr>
              <a:t>/</a:t>
            </a:r>
            <a:r>
              <a:rPr lang="en-GB" sz="1600" dirty="0" smtClean="0"/>
              <a:t>   </a:t>
            </a:r>
            <a:r>
              <a:rPr lang="en-GB" sz="1600" dirty="0" smtClean="0">
                <a:hlinkClick r:id="rId3"/>
              </a:rPr>
              <a:t>info@cancer52.org.uk</a:t>
            </a:r>
            <a:r>
              <a:rPr lang="en-GB" sz="1600" dirty="0" smtClean="0"/>
              <a:t>  </a:t>
            </a:r>
            <a:endParaRPr lang="en-GB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302</Words>
  <Application>Microsoft Office PowerPoint</Application>
  <PresentationFormat>On-screen Show (4:3)</PresentationFormat>
  <Paragraphs>43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Who we are – nearly 100 members</vt:lpstr>
      <vt:lpstr>Slide 3</vt:lpstr>
      <vt:lpstr>The numbers</vt:lpstr>
      <vt:lpstr>Slide 5</vt:lpstr>
      <vt:lpstr>Working with Cancer52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Lyons</dc:creator>
  <cp:lastModifiedBy>Jane Lyons</cp:lastModifiedBy>
  <cp:revision>46</cp:revision>
  <dcterms:created xsi:type="dcterms:W3CDTF">2016-10-16T08:39:03Z</dcterms:created>
  <dcterms:modified xsi:type="dcterms:W3CDTF">2017-11-05T11:28:52Z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2016-10-16T00:00:00Z</vt:filetime>
  </property>
</Properties>
</file>